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" roundtripDataSignature="AMtx7mjiQWRPF4Bpj4BDrIhSHO4Bnfbf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af3b2b6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faf3b2b6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af5b9b7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faf5b9b7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af5b9b7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faf5b9b7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c1f4b29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fc1f4b29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c1f4b29c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fc1f4b29c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af3b2b6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faf3b2b6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0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5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profundo ou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Deep Learning!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9c435337f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000" y="678163"/>
            <a:ext cx="3721925" cy="372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1faf3b2b69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faf3b2b69e_0_24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5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Qual a diferença entre Inteligência Artificial e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Machine Learning?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1faf3b2b69e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faf3b2b69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925" y="557775"/>
            <a:ext cx="2780624" cy="19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faf3b2b69e_0_24"/>
          <p:cNvSpPr/>
          <p:nvPr/>
        </p:nvSpPr>
        <p:spPr>
          <a:xfrm>
            <a:off x="4574475" y="153025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Inteligência Artificial </a:t>
            </a:r>
            <a:endParaRPr/>
          </a:p>
        </p:txBody>
      </p:sp>
      <p:sp>
        <p:nvSpPr>
          <p:cNvPr id="80" name="Google Shape;80;g1faf3b2b69e_0_24"/>
          <p:cNvSpPr/>
          <p:nvPr/>
        </p:nvSpPr>
        <p:spPr>
          <a:xfrm>
            <a:off x="4574475" y="2548750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Machine Learning</a:t>
            </a:r>
            <a:endParaRPr/>
          </a:p>
        </p:txBody>
      </p:sp>
      <p:pic>
        <p:nvPicPr>
          <p:cNvPr id="81" name="Google Shape;81;g1faf3b2b69e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324" y="2953500"/>
            <a:ext cx="2709819" cy="19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1faf5b9b7f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2575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af5b9b7fe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faf5b9b7fe_0_26"/>
          <p:cNvSpPr/>
          <p:nvPr/>
        </p:nvSpPr>
        <p:spPr>
          <a:xfrm>
            <a:off x="3166025" y="352025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Aplicações </a:t>
            </a:r>
            <a:endParaRPr/>
          </a:p>
        </p:txBody>
      </p:sp>
      <p:sp>
        <p:nvSpPr>
          <p:cNvPr id="89" name="Google Shape;89;g1faf5b9b7fe_0_26"/>
          <p:cNvSpPr/>
          <p:nvPr/>
        </p:nvSpPr>
        <p:spPr>
          <a:xfrm>
            <a:off x="2402076" y="829650"/>
            <a:ext cx="45054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Sistema de recomendação </a:t>
            </a:r>
            <a:endParaRPr/>
          </a:p>
        </p:txBody>
      </p:sp>
      <p:sp>
        <p:nvSpPr>
          <p:cNvPr id="90" name="Google Shape;90;g1faf5b9b7fe_0_26"/>
          <p:cNvSpPr/>
          <p:nvPr/>
        </p:nvSpPr>
        <p:spPr>
          <a:xfrm>
            <a:off x="4497200" y="1778600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g1faf5b9b7fe_0_26"/>
          <p:cNvPicPr preferRelativeResize="0"/>
          <p:nvPr/>
        </p:nvPicPr>
        <p:blipFill rotWithShape="1">
          <a:blip r:embed="rId5">
            <a:alphaModFix/>
          </a:blip>
          <a:srcRect b="3260" l="0" r="0" t="0"/>
          <a:stretch/>
        </p:blipFill>
        <p:spPr>
          <a:xfrm>
            <a:off x="2020750" y="1395550"/>
            <a:ext cx="2109775" cy="1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af5b9b7fe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500" y="1375750"/>
            <a:ext cx="1215800" cy="12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faf5b9b7fe_0_26"/>
          <p:cNvPicPr preferRelativeResize="0"/>
          <p:nvPr/>
        </p:nvPicPr>
        <p:blipFill rotWithShape="1">
          <a:blip r:embed="rId7">
            <a:alphaModFix/>
          </a:blip>
          <a:srcRect b="-12531" l="-12531" r="-12531" t="-12531"/>
          <a:stretch/>
        </p:blipFill>
        <p:spPr>
          <a:xfrm>
            <a:off x="2362499" y="2879250"/>
            <a:ext cx="1426277" cy="14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faf5b9b7fe_0_26"/>
          <p:cNvSpPr/>
          <p:nvPr/>
        </p:nvSpPr>
        <p:spPr>
          <a:xfrm>
            <a:off x="4497200" y="3285575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g1faf5b9b7fe_0_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213" y="3004299"/>
            <a:ext cx="1669315" cy="1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faf5b9b7fe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faf5b9b7fe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faf5b9b7fe_0_45"/>
          <p:cNvSpPr/>
          <p:nvPr/>
        </p:nvSpPr>
        <p:spPr>
          <a:xfrm>
            <a:off x="3166025" y="352025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Aplicações </a:t>
            </a:r>
            <a:endParaRPr/>
          </a:p>
        </p:txBody>
      </p:sp>
      <p:sp>
        <p:nvSpPr>
          <p:cNvPr id="103" name="Google Shape;103;g1faf5b9b7fe_0_45"/>
          <p:cNvSpPr/>
          <p:nvPr/>
        </p:nvSpPr>
        <p:spPr>
          <a:xfrm>
            <a:off x="2133000" y="863888"/>
            <a:ext cx="48780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Sistema de recomendação - Baseado em conteúdo</a:t>
            </a:r>
            <a:endParaRPr/>
          </a:p>
        </p:txBody>
      </p:sp>
      <p:sp>
        <p:nvSpPr>
          <p:cNvPr id="104" name="Google Shape;104;g1faf5b9b7fe_0_45"/>
          <p:cNvSpPr/>
          <p:nvPr/>
        </p:nvSpPr>
        <p:spPr>
          <a:xfrm>
            <a:off x="3422788" y="1784800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faf5b9b7fe_0_45"/>
          <p:cNvSpPr/>
          <p:nvPr/>
        </p:nvSpPr>
        <p:spPr>
          <a:xfrm>
            <a:off x="5300150" y="3387375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1faf5b9b7fe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3000" y="1375775"/>
            <a:ext cx="1228150" cy="12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faf5b9b7fe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0350" y="1375768"/>
            <a:ext cx="1228149" cy="118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af5b9b7fe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0349" y="2978350"/>
            <a:ext cx="1228150" cy="12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faf5b9b7fe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7700" y="2978350"/>
            <a:ext cx="1228150" cy="1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faf5b9b7fe_0_45"/>
          <p:cNvSpPr/>
          <p:nvPr/>
        </p:nvSpPr>
        <p:spPr>
          <a:xfrm>
            <a:off x="5300138" y="1784800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1faf5b9b7fe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7700" y="1423008"/>
            <a:ext cx="1228150" cy="113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faf5b9b7fe_0_45"/>
          <p:cNvSpPr/>
          <p:nvPr/>
        </p:nvSpPr>
        <p:spPr>
          <a:xfrm>
            <a:off x="3422800" y="3387375"/>
            <a:ext cx="5259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1faf5b9b7fe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3000" y="2978350"/>
            <a:ext cx="1228150" cy="12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fc1f4b29c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fc1f4b29c4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fc1f4b29c4_2_0"/>
          <p:cNvSpPr/>
          <p:nvPr/>
        </p:nvSpPr>
        <p:spPr>
          <a:xfrm>
            <a:off x="3166025" y="352025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Aplicações </a:t>
            </a:r>
            <a:endParaRPr/>
          </a:p>
        </p:txBody>
      </p:sp>
      <p:sp>
        <p:nvSpPr>
          <p:cNvPr id="121" name="Google Shape;121;g1fc1f4b29c4_2_0"/>
          <p:cNvSpPr/>
          <p:nvPr/>
        </p:nvSpPr>
        <p:spPr>
          <a:xfrm>
            <a:off x="2133000" y="863888"/>
            <a:ext cx="48780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Sistema de recomendação - Baseado em item</a:t>
            </a:r>
            <a:endParaRPr/>
          </a:p>
        </p:txBody>
      </p:sp>
      <p:sp>
        <p:nvSpPr>
          <p:cNvPr id="122" name="Google Shape;122;g1fc1f4b29c4_2_0"/>
          <p:cNvSpPr/>
          <p:nvPr/>
        </p:nvSpPr>
        <p:spPr>
          <a:xfrm>
            <a:off x="2039825" y="1337613"/>
            <a:ext cx="913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Pedro </a:t>
            </a:r>
            <a:endParaRPr/>
          </a:p>
        </p:txBody>
      </p:sp>
      <p:pic>
        <p:nvPicPr>
          <p:cNvPr id="123" name="Google Shape;123;g1fc1f4b29c4_2_0"/>
          <p:cNvPicPr preferRelativeResize="0"/>
          <p:nvPr/>
        </p:nvPicPr>
        <p:blipFill rotWithShape="1">
          <a:blip r:embed="rId5">
            <a:alphaModFix/>
          </a:blip>
          <a:srcRect b="5182" l="0" r="54084" t="5468"/>
          <a:stretch/>
        </p:blipFill>
        <p:spPr>
          <a:xfrm>
            <a:off x="2046525" y="1811325"/>
            <a:ext cx="900099" cy="98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g1fc1f4b29c4_2_0"/>
          <p:cNvSpPr/>
          <p:nvPr/>
        </p:nvSpPr>
        <p:spPr>
          <a:xfrm>
            <a:off x="2039825" y="2936238"/>
            <a:ext cx="913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Anna </a:t>
            </a:r>
            <a:endParaRPr/>
          </a:p>
        </p:txBody>
      </p:sp>
      <p:pic>
        <p:nvPicPr>
          <p:cNvPr id="125" name="Google Shape;125;g1fc1f4b29c4_2_0"/>
          <p:cNvPicPr preferRelativeResize="0"/>
          <p:nvPr/>
        </p:nvPicPr>
        <p:blipFill rotWithShape="1">
          <a:blip r:embed="rId5">
            <a:alphaModFix/>
          </a:blip>
          <a:srcRect b="4948" l="50000" r="0" t="3909"/>
          <a:stretch/>
        </p:blipFill>
        <p:spPr>
          <a:xfrm>
            <a:off x="2046525" y="3409950"/>
            <a:ext cx="900099" cy="980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g1fc1f4b29c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725" y="1811325"/>
            <a:ext cx="900100" cy="98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g1fc1f4b29c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725" y="3409950"/>
            <a:ext cx="900100" cy="98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g1fc1f4b29c4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8925" y="1863450"/>
            <a:ext cx="900100" cy="9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fc1f4b29c4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8925" y="3409950"/>
            <a:ext cx="900100" cy="9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fc1f4b29c4_2_0"/>
          <p:cNvPicPr preferRelativeResize="0"/>
          <p:nvPr/>
        </p:nvPicPr>
        <p:blipFill rotWithShape="1">
          <a:blip r:embed="rId8">
            <a:alphaModFix/>
          </a:blip>
          <a:srcRect b="0" l="0" r="8240" t="0"/>
          <a:stretch/>
        </p:blipFill>
        <p:spPr>
          <a:xfrm>
            <a:off x="5710125" y="3409950"/>
            <a:ext cx="900101" cy="98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fc1f4b29c4_2_0"/>
          <p:cNvSpPr/>
          <p:nvPr/>
        </p:nvSpPr>
        <p:spPr>
          <a:xfrm>
            <a:off x="5623213" y="2251950"/>
            <a:ext cx="347700" cy="31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g1fc1f4b29c4_2_0"/>
          <p:cNvPicPr preferRelativeResize="0"/>
          <p:nvPr/>
        </p:nvPicPr>
        <p:blipFill rotWithShape="1">
          <a:blip r:embed="rId8">
            <a:alphaModFix/>
          </a:blip>
          <a:srcRect b="0" l="0" r="8240" t="0"/>
          <a:stretch/>
        </p:blipFill>
        <p:spPr>
          <a:xfrm>
            <a:off x="6143513" y="1921400"/>
            <a:ext cx="900101" cy="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fc1f4b29c4_2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fc1f4b29c4_2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fc1f4b29c4_2_25"/>
          <p:cNvSpPr/>
          <p:nvPr/>
        </p:nvSpPr>
        <p:spPr>
          <a:xfrm>
            <a:off x="3166025" y="352025"/>
            <a:ext cx="2977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Aplicações </a:t>
            </a:r>
            <a:endParaRPr/>
          </a:p>
        </p:txBody>
      </p:sp>
      <p:sp>
        <p:nvSpPr>
          <p:cNvPr id="140" name="Google Shape;140;g1fc1f4b29c4_2_25"/>
          <p:cNvSpPr/>
          <p:nvPr/>
        </p:nvSpPr>
        <p:spPr>
          <a:xfrm>
            <a:off x="2133000" y="863888"/>
            <a:ext cx="48780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Sistema de recomendação - Baseado em item</a:t>
            </a:r>
            <a:endParaRPr/>
          </a:p>
        </p:txBody>
      </p:sp>
      <p:sp>
        <p:nvSpPr>
          <p:cNvPr id="141" name="Google Shape;141;g1fc1f4b29c4_2_25"/>
          <p:cNvSpPr/>
          <p:nvPr/>
        </p:nvSpPr>
        <p:spPr>
          <a:xfrm>
            <a:off x="2039825" y="1337613"/>
            <a:ext cx="913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Pedro </a:t>
            </a:r>
            <a:endParaRPr/>
          </a:p>
        </p:txBody>
      </p:sp>
      <p:pic>
        <p:nvPicPr>
          <p:cNvPr id="142" name="Google Shape;142;g1fc1f4b29c4_2_25"/>
          <p:cNvPicPr preferRelativeResize="0"/>
          <p:nvPr/>
        </p:nvPicPr>
        <p:blipFill rotWithShape="1">
          <a:blip r:embed="rId5">
            <a:alphaModFix/>
          </a:blip>
          <a:srcRect b="5182" l="0" r="54084" t="5468"/>
          <a:stretch/>
        </p:blipFill>
        <p:spPr>
          <a:xfrm>
            <a:off x="2046525" y="1811325"/>
            <a:ext cx="900099" cy="98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g1fc1f4b29c4_2_25"/>
          <p:cNvSpPr/>
          <p:nvPr/>
        </p:nvSpPr>
        <p:spPr>
          <a:xfrm>
            <a:off x="2039825" y="2936238"/>
            <a:ext cx="9135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Anna </a:t>
            </a:r>
            <a:endParaRPr/>
          </a:p>
        </p:txBody>
      </p:sp>
      <p:pic>
        <p:nvPicPr>
          <p:cNvPr id="144" name="Google Shape;144;g1fc1f4b29c4_2_25"/>
          <p:cNvPicPr preferRelativeResize="0"/>
          <p:nvPr/>
        </p:nvPicPr>
        <p:blipFill rotWithShape="1">
          <a:blip r:embed="rId5">
            <a:alphaModFix/>
          </a:blip>
          <a:srcRect b="4948" l="50000" r="0" t="3909"/>
          <a:stretch/>
        </p:blipFill>
        <p:spPr>
          <a:xfrm>
            <a:off x="2046525" y="3409950"/>
            <a:ext cx="900099" cy="980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g1fc1f4b29c4_2_25"/>
          <p:cNvPicPr preferRelativeResize="0"/>
          <p:nvPr/>
        </p:nvPicPr>
        <p:blipFill rotWithShape="1">
          <a:blip r:embed="rId6">
            <a:alphaModFix/>
          </a:blip>
          <a:srcRect b="0" l="29629" r="28520" t="0"/>
          <a:stretch/>
        </p:blipFill>
        <p:spPr>
          <a:xfrm>
            <a:off x="3098788" y="1811325"/>
            <a:ext cx="913499" cy="9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fc1f4b29c4_2_25"/>
          <p:cNvPicPr preferRelativeResize="0"/>
          <p:nvPr/>
        </p:nvPicPr>
        <p:blipFill rotWithShape="1">
          <a:blip r:embed="rId6">
            <a:alphaModFix/>
          </a:blip>
          <a:srcRect b="0" l="29629" r="28520" t="0"/>
          <a:stretch/>
        </p:blipFill>
        <p:spPr>
          <a:xfrm>
            <a:off x="3098788" y="3409950"/>
            <a:ext cx="913499" cy="9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fc1f4b29c4_2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4725" y="3390875"/>
            <a:ext cx="886700" cy="10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fc1f4b29c4_2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4725" y="1782700"/>
            <a:ext cx="886700" cy="101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fc1f4b29c4_2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7250" y="3390875"/>
            <a:ext cx="886700" cy="10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fc1f4b29c4_2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7250" y="1782713"/>
            <a:ext cx="886700" cy="10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c1f4b29c4_2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2900" y="3407275"/>
            <a:ext cx="886700" cy="10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c1f4b29c4_2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8800" y="1790913"/>
            <a:ext cx="886700" cy="10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fc1f4b29c4_2_25"/>
          <p:cNvSpPr/>
          <p:nvPr/>
        </p:nvSpPr>
        <p:spPr>
          <a:xfrm>
            <a:off x="6252513" y="2140538"/>
            <a:ext cx="347700" cy="31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faf3b2b69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af3b2b69e_0_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5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Processamento da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linguagem natural!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faf3b2b69e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af3b2b69e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625" y="2729725"/>
            <a:ext cx="3553999" cy="211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g1faf3b2b69e_0_6"/>
          <p:cNvPicPr preferRelativeResize="0"/>
          <p:nvPr/>
        </p:nvPicPr>
        <p:blipFill rotWithShape="1">
          <a:blip r:embed="rId6">
            <a:alphaModFix/>
          </a:blip>
          <a:srcRect b="0" l="8416" r="8250" t="0"/>
          <a:stretch/>
        </p:blipFill>
        <p:spPr>
          <a:xfrm>
            <a:off x="4014188" y="674700"/>
            <a:ext cx="1818475" cy="18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faf3b2b69e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0900" y="674700"/>
            <a:ext cx="1818476" cy="181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faf3b2b69e_0_6"/>
          <p:cNvSpPr/>
          <p:nvPr/>
        </p:nvSpPr>
        <p:spPr>
          <a:xfrm>
            <a:off x="4397513" y="195725"/>
            <a:ext cx="10518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Alexa</a:t>
            </a:r>
            <a:r>
              <a:rPr b="1" lang="pt-BR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165" name="Google Shape;165;g1faf3b2b69e_0_6"/>
          <p:cNvSpPr/>
          <p:nvPr/>
        </p:nvSpPr>
        <p:spPr>
          <a:xfrm>
            <a:off x="6734250" y="195725"/>
            <a:ext cx="1051800" cy="329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Siri</a:t>
            </a:r>
            <a:r>
              <a:rPr b="1" lang="pt-BR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